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3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4DA2"/>
    <a:srgbClr val="2A65A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FE2D-C486-4047-BAD8-A47D2134F2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A6104-F226-4232-BC38-A57AF556C8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A9CA6-02FC-44C4-9C4F-CAD6DF3A22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1F74F-3F53-4953-8416-C5E169BB33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5A969-60E6-49F7-A04E-9DD42AEE2E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646DE-7ECC-4E95-B28F-9F7B051ADF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02EB6-07F7-43CE-AD14-20395DAF14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6A9FD-0DC7-46D5-9065-92C152D5BB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FCD1E-106F-47C8-9821-64C14F51D9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CD79-9065-4066-A939-CFC6FBC807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C3439-B315-4811-BC42-7601991953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8F68EA-5642-43E9-A515-ED73A2F3568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53;&#1091;&#1078;&#1085;&#1086;&#1077;\GLOBE.AV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LOBE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D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1042988" y="260350"/>
            <a:ext cx="68421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Cambria" pitchFamily="18" charset="0"/>
              </a:rPr>
              <a:t>Интернет: глобальное добро или зло?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D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2" name="Picture 0" descr="j025130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14744" y="214290"/>
            <a:ext cx="1752600" cy="1477963"/>
          </a:xfrm>
          <a:noFill/>
          <a:ln/>
        </p:spPr>
      </p:pic>
      <p:sp>
        <p:nvSpPr>
          <p:cNvPr id="107521" name="Rectangle 1025"/>
          <p:cNvSpPr>
            <a:spLocks noChangeArrowheads="1"/>
          </p:cNvSpPr>
          <p:nvPr/>
        </p:nvSpPr>
        <p:spPr bwMode="auto">
          <a:xfrm>
            <a:off x="304800" y="1828800"/>
            <a:ext cx="3581400" cy="4648200"/>
          </a:xfrm>
          <a:prstGeom prst="rect">
            <a:avLst/>
          </a:prstGeom>
          <a:gradFill rotWithShape="1">
            <a:gsLst>
              <a:gs pos="0">
                <a:srgbClr val="61E8EB"/>
              </a:gs>
              <a:gs pos="100000">
                <a:srgbClr val="00CCFF"/>
              </a:gs>
            </a:gsLst>
            <a:lin ang="18900000" scaled="1"/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Интернет - это нечто 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революционно новое, 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что пришло 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на смену традиционным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способам 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тиражирования 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и распространения 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знаний</a:t>
            </a:r>
          </a:p>
        </p:txBody>
      </p:sp>
      <p:sp>
        <p:nvSpPr>
          <p:cNvPr id="107522" name="Rectangle 1026"/>
          <p:cNvSpPr>
            <a:spLocks noChangeArrowheads="1"/>
          </p:cNvSpPr>
          <p:nvPr/>
        </p:nvSpPr>
        <p:spPr bwMode="auto">
          <a:xfrm>
            <a:off x="4800600" y="1752600"/>
            <a:ext cx="3714750" cy="4648200"/>
          </a:xfrm>
          <a:prstGeom prst="rect">
            <a:avLst/>
          </a:prstGeom>
          <a:gradFill rotWithShape="1">
            <a:gsLst>
              <a:gs pos="0">
                <a:srgbClr val="61E8EB"/>
              </a:gs>
              <a:gs pos="100000">
                <a:srgbClr val="00CCFF"/>
              </a:gs>
            </a:gsLst>
            <a:lin ang="18900000" scaled="1"/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>
                <a:solidFill>
                  <a:schemeClr val="tx2"/>
                </a:solidFill>
                <a:latin typeface="Cambria" pitchFamily="18" charset="0"/>
              </a:rPr>
              <a:t>Интернет - это 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  <a:latin typeface="Cambria" pitchFamily="18" charset="0"/>
              </a:rPr>
              <a:t>средство 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  <a:latin typeface="Cambria" pitchFamily="18" charset="0"/>
              </a:rPr>
              <a:t>бесконтрольной 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Cambria" pitchFamily="18" charset="0"/>
              </a:rPr>
              <a:t>недоброкачественной </a:t>
            </a:r>
            <a:endParaRPr lang="ru-RU" sz="20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000" dirty="0">
                <a:solidFill>
                  <a:schemeClr val="tx2"/>
                </a:solidFill>
                <a:latin typeface="Cambria" pitchFamily="18" charset="0"/>
              </a:rPr>
              <a:t>рекламы 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  <a:latin typeface="Cambria" pitchFamily="18" charset="0"/>
              </a:rPr>
              <a:t>и легкой наживы.</a:t>
            </a:r>
            <a:r>
              <a:rPr lang="ru-RU" dirty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07523" name="Rectangle 1027"/>
          <p:cNvSpPr>
            <a:spLocks noChangeArrowheads="1"/>
          </p:cNvSpPr>
          <p:nvPr/>
        </p:nvSpPr>
        <p:spPr bwMode="auto">
          <a:xfrm>
            <a:off x="428596" y="2071678"/>
            <a:ext cx="3581400" cy="4648200"/>
          </a:xfrm>
          <a:prstGeom prst="rect">
            <a:avLst/>
          </a:prstGeom>
          <a:gradFill rotWithShape="1">
            <a:gsLst>
              <a:gs pos="0">
                <a:srgbClr val="61E8EB"/>
              </a:gs>
              <a:gs pos="100000">
                <a:srgbClr val="00CCFF"/>
              </a:gs>
            </a:gsLst>
            <a:lin ang="18900000" scaled="1"/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Интернет - это 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средоточие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 прогрессивных идей, 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свободных от цензуры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 информационных 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  <a:latin typeface="Cambria" pitchFamily="18" charset="0"/>
              </a:rPr>
              <a:t>потоков.</a:t>
            </a:r>
          </a:p>
          <a:p>
            <a:pPr algn="ctr"/>
            <a:r>
              <a:rPr lang="ru-RU" sz="2400" dirty="0">
                <a:solidFill>
                  <a:srgbClr val="000099"/>
                </a:solidFill>
                <a:latin typeface="Cambria" pitchFamily="18" charset="0"/>
              </a:rPr>
              <a:t/>
            </a:r>
            <a:br>
              <a:rPr lang="ru-RU" sz="2400" dirty="0">
                <a:solidFill>
                  <a:srgbClr val="000099"/>
                </a:solidFill>
                <a:latin typeface="Cambria" pitchFamily="18" charset="0"/>
              </a:rPr>
            </a:br>
            <a:endParaRPr lang="ru-RU" sz="2400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107525" name="Rectangle 1029"/>
          <p:cNvSpPr>
            <a:spLocks noChangeArrowheads="1"/>
          </p:cNvSpPr>
          <p:nvPr/>
        </p:nvSpPr>
        <p:spPr bwMode="auto">
          <a:xfrm>
            <a:off x="4643438" y="2000240"/>
            <a:ext cx="3686175" cy="4648200"/>
          </a:xfrm>
          <a:prstGeom prst="rect">
            <a:avLst/>
          </a:prstGeom>
          <a:gradFill rotWithShape="1">
            <a:gsLst>
              <a:gs pos="0">
                <a:srgbClr val="61E8EB"/>
              </a:gs>
              <a:gs pos="100000">
                <a:srgbClr val="00CCFF"/>
              </a:gs>
            </a:gsLst>
            <a:lin ang="18900000" scaled="1"/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>
                <a:latin typeface="Cambria" pitchFamily="18" charset="0"/>
              </a:rPr>
              <a:t>Интернет - это </a:t>
            </a:r>
          </a:p>
          <a:p>
            <a:pPr algn="ctr"/>
            <a:r>
              <a:rPr lang="ru-RU" sz="2400" dirty="0">
                <a:latin typeface="Cambria" pitchFamily="18" charset="0"/>
              </a:rPr>
              <a:t>средство </a:t>
            </a:r>
            <a:r>
              <a:rPr lang="ru-RU" sz="2400" dirty="0" err="1">
                <a:latin typeface="Cambria" pitchFamily="18" charset="0"/>
              </a:rPr>
              <a:t>зомбирования</a:t>
            </a:r>
            <a:r>
              <a:rPr lang="ru-RU" sz="2400" dirty="0">
                <a:latin typeface="Cambria" pitchFamily="18" charset="0"/>
              </a:rPr>
              <a:t> </a:t>
            </a:r>
          </a:p>
          <a:p>
            <a:pPr algn="ctr"/>
            <a:r>
              <a:rPr lang="ru-RU" sz="2400" dirty="0">
                <a:latin typeface="Cambria" pitchFamily="18" charset="0"/>
              </a:rPr>
              <a:t>детей и подростков</a:t>
            </a:r>
          </a:p>
          <a:p>
            <a:pPr algn="ctr"/>
            <a:r>
              <a:rPr lang="ru-RU" sz="2400" dirty="0">
                <a:latin typeface="Cambria" pitchFamily="18" charset="0"/>
              </a:rPr>
              <a:t> превращающее их </a:t>
            </a:r>
          </a:p>
          <a:p>
            <a:pPr algn="ctr"/>
            <a:r>
              <a:rPr lang="ru-RU" sz="2400" dirty="0">
                <a:latin typeface="Cambria" pitchFamily="18" charset="0"/>
              </a:rPr>
              <a:t>из цветущих "заек" </a:t>
            </a:r>
          </a:p>
          <a:p>
            <a:pPr algn="ctr"/>
            <a:r>
              <a:rPr lang="ru-RU" sz="2400" dirty="0">
                <a:latin typeface="Cambria" pitchFamily="18" charset="0"/>
              </a:rPr>
              <a:t>в виртуальных </a:t>
            </a:r>
          </a:p>
          <a:p>
            <a:pPr algn="ctr"/>
            <a:r>
              <a:rPr lang="ru-RU" sz="2400" dirty="0">
                <a:latin typeface="Cambria" pitchFamily="18" charset="0"/>
              </a:rPr>
              <a:t>"</a:t>
            </a:r>
            <a:r>
              <a:rPr lang="ru-RU" sz="2400" dirty="0" err="1">
                <a:latin typeface="Cambria" pitchFamily="18" charset="0"/>
              </a:rPr>
              <a:t>монстриков</a:t>
            </a:r>
            <a:r>
              <a:rPr lang="ru-RU" sz="2400" dirty="0">
                <a:latin typeface="Cambria" pitchFamily="18" charset="0"/>
              </a:rPr>
              <a:t>" </a:t>
            </a:r>
          </a:p>
          <a:p>
            <a:pPr algn="ctr"/>
            <a:r>
              <a:rPr lang="ru-RU" sz="2400" dirty="0">
                <a:latin typeface="Cambria" pitchFamily="18" charset="0"/>
              </a:rPr>
              <a:t>с безумными глазами. </a:t>
            </a:r>
            <a:r>
              <a:rPr lang="ru-RU" sz="2400" dirty="0">
                <a:latin typeface="Comic Sans MS" pitchFamily="66" charset="0"/>
              </a:rPr>
              <a:t/>
            </a:r>
            <a:br>
              <a:rPr lang="ru-RU" sz="2400" dirty="0">
                <a:latin typeface="Comic Sans MS" pitchFamily="66" charset="0"/>
              </a:rPr>
            </a:br>
            <a:endParaRPr lang="ru-RU" sz="2400" dirty="0">
              <a:latin typeface="Comic Sans MS" pitchFamily="66" charset="0"/>
            </a:endParaRPr>
          </a:p>
        </p:txBody>
      </p:sp>
      <p:sp>
        <p:nvSpPr>
          <p:cNvPr id="107526" name="Rectangle 1030"/>
          <p:cNvSpPr>
            <a:spLocks noChangeArrowheads="1"/>
          </p:cNvSpPr>
          <p:nvPr/>
        </p:nvSpPr>
        <p:spPr bwMode="auto">
          <a:xfrm>
            <a:off x="1854200" y="914400"/>
            <a:ext cx="1219200" cy="7620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0000FF"/>
                </a:solidFill>
                <a:latin typeface="Cambria" pitchFamily="18" charset="0"/>
              </a:rPr>
              <a:t>ДА</a:t>
            </a:r>
          </a:p>
        </p:txBody>
      </p:sp>
      <p:sp>
        <p:nvSpPr>
          <p:cNvPr id="107528" name="Rectangle 1032"/>
          <p:cNvSpPr>
            <a:spLocks noChangeArrowheads="1"/>
          </p:cNvSpPr>
          <p:nvPr/>
        </p:nvSpPr>
        <p:spPr bwMode="auto">
          <a:xfrm>
            <a:off x="5937250" y="869950"/>
            <a:ext cx="1219200" cy="7620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ambria" pitchFamily="18" charset="0"/>
              </a:rPr>
              <a:t>НЕТ</a:t>
            </a:r>
          </a:p>
        </p:txBody>
      </p:sp>
      <p:sp>
        <p:nvSpPr>
          <p:cNvPr id="107524" name="Rectangle 1028"/>
          <p:cNvSpPr>
            <a:spLocks noChangeArrowheads="1"/>
          </p:cNvSpPr>
          <p:nvPr/>
        </p:nvSpPr>
        <p:spPr bwMode="auto">
          <a:xfrm>
            <a:off x="4429124" y="2209800"/>
            <a:ext cx="3698875" cy="4648200"/>
          </a:xfrm>
          <a:prstGeom prst="rect">
            <a:avLst/>
          </a:prstGeom>
          <a:gradFill rotWithShape="1">
            <a:gsLst>
              <a:gs pos="0">
                <a:srgbClr val="61E8EB"/>
              </a:gs>
              <a:gs pos="100000">
                <a:srgbClr val="00CCFF"/>
              </a:gs>
            </a:gsLst>
            <a:lin ang="18900000" scaled="1"/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chemeClr val="tx2"/>
                </a:solidFill>
                <a:latin typeface="Cambria" pitchFamily="18" charset="0"/>
              </a:rPr>
              <a:t>Интернет - это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ambria" pitchFamily="18" charset="0"/>
              </a:rPr>
              <a:t>«информационная </a:t>
            </a:r>
            <a:endParaRPr lang="ru-RU" sz="2400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ambria" pitchFamily="18" charset="0"/>
              </a:rPr>
              <a:t>помойка».</a:t>
            </a:r>
            <a:endParaRPr lang="ru-RU" sz="2400" dirty="0">
              <a:solidFill>
                <a:schemeClr val="tx2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07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1" grpId="0" animBg="1"/>
      <p:bldP spid="107522" grpId="0" animBg="1"/>
      <p:bldP spid="107523" grpId="0" animBg="1"/>
      <p:bldP spid="107525" grpId="0" animBg="1"/>
      <p:bldP spid="1075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D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1042988" y="260350"/>
            <a:ext cx="68421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Cambria" pitchFamily="18" charset="0"/>
              </a:rPr>
              <a:t>Интернет: глобальное добро или зло?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91</Words>
  <PresentationFormat>Экран (4:3)</PresentationFormat>
  <Paragraphs>36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Оформление по умолчанию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25</cp:revision>
  <dcterms:modified xsi:type="dcterms:W3CDTF">2008-12-08T07:56:37Z</dcterms:modified>
</cp:coreProperties>
</file>